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46" r:id="rId2"/>
    <p:sldId id="455" r:id="rId3"/>
    <p:sldId id="456" r:id="rId4"/>
    <p:sldId id="457" r:id="rId5"/>
    <p:sldId id="463" r:id="rId6"/>
    <p:sldId id="305" r:id="rId7"/>
    <p:sldId id="458" r:id="rId8"/>
    <p:sldId id="299" r:id="rId9"/>
    <p:sldId id="459" r:id="rId10"/>
    <p:sldId id="461" r:id="rId11"/>
    <p:sldId id="460" r:id="rId12"/>
    <p:sldId id="462" r:id="rId13"/>
    <p:sldId id="447" r:id="rId14"/>
    <p:sldId id="449" r:id="rId15"/>
    <p:sldId id="448" r:id="rId16"/>
    <p:sldId id="450" r:id="rId17"/>
    <p:sldId id="452" r:id="rId18"/>
    <p:sldId id="453" r:id="rId19"/>
    <p:sldId id="45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8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7E292-FDEF-4BBC-948A-71C858AB6D4E}" type="datetimeFigureOut">
              <a:rPr lang="zh-CN" altLang="en-US" smtClean="0"/>
              <a:t>2025/02/25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95FF4-C7DA-4534-9AC1-A0480C516B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3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9F860-CB29-4A06-A0E2-00FEB97CAFF6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6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D04501-B3BB-405F-BFBF-F1EBC9286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0B3209-83B9-4051-9838-2B7FCBA32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609FB67-6805-41A4-9C4B-287E74F20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E6F6-BA09-4D3A-864F-60865DF8F6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72680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A39E48-4C3F-4B17-84F8-1DF05F07A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8EE2B-DDE7-4B57-B8F8-A4C7492A6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51B772-1037-454B-8EF2-B383951DF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DAD9-331B-4310-B0A1-3DF397BDDC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823390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816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816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323CF7-FD31-412E-814A-39FF95EE1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CE91C-1414-4AAF-8D6D-685C0EDF9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D282329-CC6A-4662-9FAB-2B33E3639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3BE4-C849-47C6-B736-CCD8ED2457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2936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18D4F-C46B-4B08-8F4C-31BD43305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A6102-C436-4C02-975A-0E4C68B14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4C557A3-D03D-490E-8086-3FF6D8622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55CF-AB9A-4BE5-BC27-FF532A59D3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66559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22438"/>
            <a:ext cx="4038600" cy="21478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22725"/>
            <a:ext cx="4038600" cy="21494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70551A-8E92-4C59-AA7E-831E9B780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F71B8E-E177-444F-80CC-517EED495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C9D33-4DC6-4A12-ABBA-9E2B3C6A3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CACA-485B-4937-8DA3-1F4CCE8C84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59115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772400" cy="5334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722438"/>
            <a:ext cx="4038600" cy="21478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22725"/>
            <a:ext cx="4038600" cy="21494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988485-90AA-4419-9226-7A681ABD8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5002718-C58C-4755-B4A6-35A6BE8AE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52A40-BE3A-4E4C-B090-0CB9A9078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1E8E4-D9CE-4269-A175-BC89E5FF29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1198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0D0E0-A14D-454C-A493-8929BAA1F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A4540C-7FC4-457F-AB81-560D43829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568E23-073C-4B3C-B7A2-38AA01CFA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6853A-1237-4654-B31A-B91C2AB65A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9270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6EF8F-5E1D-4704-8DDF-82F08B6B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82AA1A-EEEF-4B0E-86B8-4FC1759E6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67A6340-AFD2-4CD3-BD43-AC527E005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961C-10EA-4245-8BFC-230F93BE3B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5392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44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B608B-1BDE-4CB9-AB54-FDC3B4884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EB891-0ACA-4520-BBD1-3EA21AF77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764350-90BC-4BE5-A3F1-30A2A7D8D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3FD3-E0EC-496C-84FA-311D50CA0B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52885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B12686-DEE2-4E72-99BC-E9DFC7C10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48C4F-92B7-4091-9E1F-820DE2D4C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3F9A519-BD35-4458-8B64-48A5E52D9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D7B7-32F5-4E94-BD18-E5C265D103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52616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C67777-053D-46CE-BAE4-B441827B6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BF7EDD-BC48-4CD0-B983-6F0118453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62A1F6E-202E-451C-97E7-C63025074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D778-C7B0-4BA8-9F81-850D511B38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3329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7F1FEDD-136B-4713-AE56-95DB46D933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6A3778-B323-4C7A-98E0-2CE5348C3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1ED14F-F5EB-42D3-A85C-2C7FD834F4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7205-2628-4D5A-A2B6-83A4E930A4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181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3AFCD-E294-42B1-9250-82DCE3F0C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2A398F-56F0-4F05-B3C4-C30014747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28C2D0-EF91-467A-91FF-67AC429C3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FAA80-CBC4-41B9-9190-6DD1A6BCA4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75861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63E4B-73C3-4B6E-8CB8-DF36D4B84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470AB-DBF7-4DF7-8D15-A394062DE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9EE9AA3-B2E8-40BC-BCE7-567FCB6CE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31E3-0574-4CAF-9145-1A72B37C92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0586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szl_bg">
            <a:extLst>
              <a:ext uri="{FF2B5EF4-FFF2-40B4-BE49-F238E27FC236}">
                <a16:creationId xmlns:a16="http://schemas.microsoft.com/office/drawing/2014/main" id="{4E3AA023-DD24-4A98-B041-FBDA39B65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5265738"/>
          </a:xfrm>
          <a:prstGeom prst="rect">
            <a:avLst/>
          </a:prstGeom>
          <a:gradFill rotWithShape="1">
            <a:gsLst>
              <a:gs pos="0">
                <a:schemeClr val="bg1">
                  <a:alpha val="46999"/>
                </a:schemeClr>
              </a:gs>
              <a:gs pos="100000">
                <a:srgbClr val="FFFFFF">
                  <a:alpha val="46001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6C6B3F8-0398-403A-83D8-F0A06BEC1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92150"/>
            <a:ext cx="7772400" cy="8318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en-US" altLang="zh-CN" noProof="1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0A90D831-6290-437C-B019-F109BE705E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6C475C60-76D7-4C10-B5C8-CEB6688E18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Tx/>
              <a:buNone/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5E738F3B-6FF4-4CB6-83AE-2BC70AF5CE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539DD0-C16D-46A3-A582-9BFC5BF4E29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8">
            <a:extLst>
              <a:ext uri="{FF2B5EF4-FFF2-40B4-BE49-F238E27FC236}">
                <a16:creationId xmlns:a16="http://schemas.microsoft.com/office/drawing/2014/main" id="{0DE16665-1965-42B9-B9F5-A423901C73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722438"/>
            <a:ext cx="82296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50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uangqy89.github.io/dc-202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D282F141-8140-412C-8C24-15984720F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Digital Circuits &amp; Logic Design</a:t>
            </a:r>
            <a:endParaRPr lang="zh-CN" altLang="en-US" dirty="0"/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B8B18D0F-DB1B-42A5-B3AF-31E7549D02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Spring, 2025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84A7B4-3CF9-493A-B23A-57DE2F3B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44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2CB86-9095-4B4D-AC69-8E449B80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You can become an Inventor!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A6933C-9E5D-4536-A167-CC822F39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656845A-0145-431B-BF93-CD77A224C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11277"/>
            <a:ext cx="3482630" cy="2119862"/>
          </a:xfr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BCC67A-CBCA-4974-B978-53ECAEF4B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07" y="4502803"/>
            <a:ext cx="3682024" cy="1663047"/>
          </a:xfrm>
          <a:prstGeom prst="rect">
            <a:avLst/>
          </a:prstGeom>
        </p:spPr>
      </p:pic>
      <p:pic>
        <p:nvPicPr>
          <p:cNvPr id="2050" name="Picture 2" descr="Dark-Detecting LED">
            <a:extLst>
              <a:ext uri="{FF2B5EF4-FFF2-40B4-BE49-F238E27FC236}">
                <a16:creationId xmlns:a16="http://schemas.microsoft.com/office/drawing/2014/main" id="{B6FA03DA-96F4-447E-BF72-E5DD742C7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778124"/>
            <a:ext cx="3840285" cy="2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5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2CB86-9095-4B4D-AC69-8E449B80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Explore Your Potential</a:t>
            </a:r>
            <a:endParaRPr lang="zh-CN" altLang="en-US" sz="40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8759F4BF-C2A0-4B29-888D-2D992BF95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" y="2223477"/>
            <a:ext cx="2948354" cy="294835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A6933C-9E5D-4536-A167-CC822F39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6A6B3C-A9AD-4F7E-882F-35E38843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145" y="2610339"/>
            <a:ext cx="3548109" cy="24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0E132-9BA3-4F68-9C3C-96026730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0B4F5-2537-46E9-B621-FEB2F271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dirty="0"/>
              <a:t>What is this course about?</a:t>
            </a:r>
          </a:p>
          <a:p>
            <a:endParaRPr lang="en-US" altLang="zh-CN" dirty="0"/>
          </a:p>
          <a:p>
            <a:r>
              <a:rPr lang="en-US" altLang="zh-CN" dirty="0"/>
              <a:t>Why we need to take this course?</a:t>
            </a:r>
          </a:p>
          <a:p>
            <a:endParaRPr lang="en-US" altLang="zh-CN" dirty="0"/>
          </a:p>
          <a:p>
            <a:r>
              <a:rPr lang="en-US" altLang="zh-CN" dirty="0"/>
              <a:t>Announcement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80A09-85C4-4969-9BA0-73E0D1C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0E132-9BA3-4F68-9C3C-96026730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Circuits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0B4F5-2537-46E9-B621-FEB2F271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Instructor: Qianyi Huang</a:t>
            </a:r>
            <a:r>
              <a:rPr lang="zh-CN" altLang="en-US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CN" altLang="en-US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黄倩怡</a:t>
            </a:r>
            <a:r>
              <a:rPr lang="en-US" altLang="zh-CN" sz="2400" b="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zh-CN" altLang="en-US" sz="2400" b="0" i="0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Affiliation: CSE of SYSU</a:t>
            </a:r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Email: huangqy89@mail.sysu.edu.cn</a:t>
            </a:r>
          </a:p>
          <a:p>
            <a:endParaRPr lang="en-US" altLang="zh-CN" sz="24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Office: 529F, Guangzhou Supercomputing Center, East Campus</a:t>
            </a:r>
            <a:r>
              <a:rPr lang="en-US" altLang="zh-CN" sz="4000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80A09-85C4-4969-9BA0-73E0D1C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8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4F12A-8EE3-4C56-8F62-653BB684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Teaching Assistant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3EEB61-7B7F-4F4C-9676-5F582734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 err="1"/>
              <a:t>Jilong</a:t>
            </a:r>
            <a:r>
              <a:rPr lang="en-US" altLang="zh-CN" b="0" dirty="0"/>
              <a:t> Du (</a:t>
            </a:r>
            <a:r>
              <a:rPr lang="zh-CN" altLang="en-US" b="0" dirty="0"/>
              <a:t>杜纪龙</a:t>
            </a:r>
            <a:r>
              <a:rPr lang="en-US" altLang="zh-CN" b="0" dirty="0"/>
              <a:t>)</a:t>
            </a:r>
          </a:p>
          <a:p>
            <a:pPr lvl="1"/>
            <a:r>
              <a:rPr lang="en-US" altLang="zh-CN" dirty="0"/>
              <a:t>dujlong@mail2.sysu.edu.cn</a:t>
            </a:r>
          </a:p>
          <a:p>
            <a:r>
              <a:rPr lang="en-US" altLang="zh-CN" b="0" dirty="0" err="1"/>
              <a:t>Zilin</a:t>
            </a:r>
            <a:r>
              <a:rPr lang="en-US" altLang="zh-CN" b="0" dirty="0"/>
              <a:t> Ye (</a:t>
            </a:r>
            <a:r>
              <a:rPr lang="zh-CN" altLang="en-US" b="0" dirty="0"/>
              <a:t>叶子林</a:t>
            </a:r>
            <a:r>
              <a:rPr lang="en-US" altLang="zh-CN" b="0" dirty="0"/>
              <a:t>)</a:t>
            </a:r>
          </a:p>
          <a:p>
            <a:pPr lvl="1"/>
            <a:r>
              <a:rPr lang="en-US" altLang="zh-CN" dirty="0"/>
              <a:t>yezlin5@mail2.sysu.edu.cn</a:t>
            </a:r>
          </a:p>
          <a:p>
            <a:endParaRPr lang="en-US" altLang="zh-CN" b="0" dirty="0"/>
          </a:p>
          <a:p>
            <a:r>
              <a:rPr lang="en-US" altLang="zh-CN" b="0" dirty="0"/>
              <a:t>They are responsible for homework grading, Q&amp;A, </a:t>
            </a:r>
            <a:r>
              <a:rPr lang="en-US" altLang="zh-CN" b="0" dirty="0" err="1"/>
              <a:t>etc</a:t>
            </a:r>
            <a:endParaRPr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842BA0-78A5-49A1-A49E-E9B8DDA2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5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8FF40-A49B-4DB7-93A6-C7A94BB4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A14BBE-35D8-4BDD-BEFA-B372B7561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0" dirty="0"/>
              <a:t>Book</a:t>
            </a:r>
          </a:p>
          <a:p>
            <a:pPr lvl="1"/>
            <a:r>
              <a:rPr lang="en-US" altLang="zh-CN" sz="2400" b="0" dirty="0">
                <a:solidFill>
                  <a:srgbClr val="FF0000"/>
                </a:solidFill>
              </a:rPr>
              <a:t>T. L. Floyd, Digital Fundamentals, Eleventh Edition, Pearson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lvl="1"/>
            <a:r>
              <a:rPr lang="zh-CN" altLang="en-US" sz="2400" dirty="0"/>
              <a:t>数字电路技术 </a:t>
            </a:r>
            <a:r>
              <a:rPr lang="en-US" altLang="zh-CN" sz="2400" dirty="0"/>
              <a:t>(</a:t>
            </a:r>
            <a:r>
              <a:rPr lang="zh-CN" altLang="en-US" sz="2400" dirty="0"/>
              <a:t>第十一版</a:t>
            </a:r>
            <a:r>
              <a:rPr lang="en-US" altLang="zh-CN" sz="2400" dirty="0"/>
              <a:t>), </a:t>
            </a:r>
            <a:r>
              <a:rPr lang="zh-CN" altLang="en-US" sz="2400" dirty="0"/>
              <a:t>托马斯</a:t>
            </a:r>
            <a:r>
              <a:rPr lang="en-US" altLang="zh-CN" sz="2400" dirty="0"/>
              <a:t>·</a:t>
            </a:r>
            <a:r>
              <a:rPr lang="zh-CN" altLang="en-US" sz="2400" dirty="0"/>
              <a:t>弗洛伊德</a:t>
            </a:r>
            <a:br>
              <a:rPr lang="zh-CN" altLang="en-US" sz="1600" dirty="0"/>
            </a:br>
            <a:endParaRPr lang="zh-CN" altLang="en-US" sz="28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0960CAD-DDFD-43E9-8490-0C4D4A1C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85A043-9441-483D-AFD6-A9D9B410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48" y="4161866"/>
            <a:ext cx="1763626" cy="22087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A9F8F87-16E6-4466-98DC-43F80F056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87" y="4171702"/>
            <a:ext cx="1719806" cy="21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C7B03A-59EE-474A-B99C-B1338D03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Course Website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A5DADF-13D6-47C6-B131-5E6F3DF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E4E09C-3FAA-47F7-9D69-F829C4FBB144}"/>
              </a:ext>
            </a:extLst>
          </p:cNvPr>
          <p:cNvSpPr txBox="1"/>
          <p:nvPr/>
        </p:nvSpPr>
        <p:spPr>
          <a:xfrm>
            <a:off x="609600" y="2107739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  <a:hlinkClick r:id="rId2"/>
              </a:rPr>
              <a:t>huangqy89.github.io/dc-2025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Lecture notes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" panose="02020603050405020304" pitchFamily="18" charset="0"/>
              </a:rPr>
              <a:t>Assignment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Laboratory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Textbook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2400" dirty="0">
              <a:solidFill>
                <a:srgbClr val="000000"/>
              </a:solidFill>
              <a:latin typeface="Times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Password: </a:t>
            </a:r>
            <a:r>
              <a:rPr lang="en-US" altLang="zh-CN" sz="2400" dirty="0">
                <a:solidFill>
                  <a:srgbClr val="000000"/>
                </a:solidFill>
                <a:latin typeface="Times" panose="02020603050405020304" pitchFamily="18" charset="0"/>
              </a:rPr>
              <a:t>dc-2025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5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283EB6B-0467-4C06-99A2-D9DFE31D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AB7668-5CD8-4D6B-8EAA-D1016BDCC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i="0" dirty="0">
                <a:solidFill>
                  <a:srgbClr val="000000"/>
                </a:solidFill>
                <a:effectLst/>
                <a:latin typeface="TimesNewRomanPS-BoldMT"/>
              </a:rPr>
              <a:t>Class Lecture: 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Second Teaching Building: 2306 (Tuesday, 14:20 – 16:00, Week 1-17)</a:t>
            </a:r>
          </a:p>
          <a:p>
            <a:pPr lvl="1"/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Second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 Teaching Building: </a:t>
            </a:r>
            <a:r>
              <a:rPr lang="en-US" altLang="zh-CN" sz="2400" dirty="0">
                <a:solidFill>
                  <a:srgbClr val="000000"/>
                </a:solidFill>
                <a:latin typeface="TimesNewRomanPSMT"/>
              </a:rPr>
              <a:t>2306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 (Thursday, 14:20 – 16:00, Week 1 to Week 9)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TimesNewRomanPS-BoldMT"/>
              </a:rPr>
              <a:t>Quiz 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TimesNewRomanPS-BoldMT"/>
              </a:rPr>
              <a:t>Final Exam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TimesNewRomanPS-BoldMT"/>
              </a:rPr>
              <a:t>Lab Section</a:t>
            </a:r>
          </a:p>
          <a:p>
            <a:pPr lvl="1"/>
            <a:r>
              <a:rPr lang="en-US" altLang="zh-CN" sz="2400" dirty="0"/>
              <a:t>Thursday, 19:00-21:35, </a:t>
            </a:r>
            <a:r>
              <a:rPr lang="en-US" altLang="zh-CN" sz="2400" dirty="0">
                <a:solidFill>
                  <a:srgbClr val="FF0000"/>
                </a:solidFill>
              </a:rPr>
              <a:t>Week 7-17</a:t>
            </a:r>
          </a:p>
          <a:p>
            <a:pPr lvl="1"/>
            <a:r>
              <a:rPr lang="zh-CN" altLang="en-US" sz="2400" dirty="0"/>
              <a:t>丰盛堂丰</a:t>
            </a:r>
            <a:r>
              <a:rPr lang="en-US" altLang="zh-CN" sz="2400" dirty="0"/>
              <a:t>C503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21746A-797F-4CB8-8CA0-9C96735B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87205-2628-4D5A-A2B6-83A4E930A4E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823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B4AD5-C141-4786-8158-8EDEA9E2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Policy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207776-E44C-4E7E-90E2-70821F611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0" dirty="0"/>
              <a:t>Regular grades 40%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TimesNewRomanPSMT"/>
              </a:rPr>
              <a:t>Homework: 35% </a:t>
            </a:r>
          </a:p>
          <a:p>
            <a:pPr lvl="1"/>
            <a:r>
              <a:rPr lang="en-US" altLang="zh-CN" sz="1800" b="0" i="0" dirty="0">
                <a:solidFill>
                  <a:srgbClr val="000000"/>
                </a:solidFill>
                <a:effectLst/>
                <a:latin typeface="TimesNewRomanPSMT"/>
              </a:rPr>
              <a:t>Quiz : 5%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TimesNewRomanPSMT"/>
              </a:rPr>
              <a:t>Absence: -1 per time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TimesNewRomanPSMT"/>
              </a:rPr>
              <a:t>Answer questions correctly: +1 per time</a:t>
            </a:r>
          </a:p>
          <a:p>
            <a:endParaRPr lang="en-US" altLang="zh-CN" sz="2400" b="0" dirty="0"/>
          </a:p>
          <a:p>
            <a:r>
              <a:rPr lang="en-US" altLang="zh-CN" sz="2400" b="0" dirty="0"/>
              <a:t>Final Exam 60%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5CD045-B236-42B9-9C7C-1C6CA5D6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2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8C4792-55E4-48CA-8F65-C22D1801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Suggestions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BF6EC8-76B4-4567-BC27-3E835AEC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i="0" u="sng" dirty="0">
                <a:solidFill>
                  <a:srgbClr val="000000"/>
                </a:solidFill>
                <a:effectLst/>
                <a:latin typeface="TimesNewRomanPSMT"/>
              </a:rPr>
              <a:t>Understanding is everything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!</a:t>
            </a:r>
            <a:endParaRPr lang="en-US" altLang="zh-CN" sz="2400" b="0" dirty="0">
              <a:solidFill>
                <a:srgbClr val="000000"/>
              </a:solidFill>
              <a:latin typeface="TimesNewRomanPSMT"/>
            </a:endParaRPr>
          </a:p>
          <a:p>
            <a:r>
              <a:rPr lang="en-US" altLang="zh-CN" sz="2400" b="0" i="0" dirty="0">
                <a:solidFill>
                  <a:srgbClr val="000000"/>
                </a:solidFill>
                <a:effectLst/>
                <a:latin typeface="TimesNewRomanPSMT"/>
              </a:rPr>
              <a:t>Do the reading carefully!</a:t>
            </a:r>
            <a:r>
              <a:rPr lang="en-US" altLang="zh-CN" sz="4000" dirty="0"/>
              <a:t> </a:t>
            </a:r>
          </a:p>
          <a:p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Do all the homework carefully (</a:t>
            </a:r>
            <a:r>
              <a:rPr lang="en-US" altLang="zh-CN" sz="2400" b="0" dirty="0">
                <a:solidFill>
                  <a:srgbClr val="FF0000"/>
                </a:solidFill>
                <a:latin typeface="TimesNewRomanPSMT"/>
              </a:rPr>
              <a:t>No plagiarism</a:t>
            </a:r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)!</a:t>
            </a:r>
          </a:p>
          <a:p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Make sure you’ve mastered the skills outlined at the end of each chapter  </a:t>
            </a:r>
          </a:p>
          <a:p>
            <a:r>
              <a:rPr lang="en-US" altLang="zh-CN" sz="2400" b="0" dirty="0">
                <a:solidFill>
                  <a:srgbClr val="000000"/>
                </a:solidFill>
                <a:latin typeface="TimesNewRomanPSMT"/>
              </a:rPr>
              <a:t>If you’re struggling, get help from the instructor &amp; TAs 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248050-3FB8-44B8-99BA-5A2B0950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85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0E132-9BA3-4F68-9C3C-96026730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0B4F5-2537-46E9-B621-FEB2F271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dirty="0"/>
              <a:t>What is this course about?</a:t>
            </a:r>
          </a:p>
          <a:p>
            <a:endParaRPr lang="en-US" altLang="zh-CN" dirty="0"/>
          </a:p>
          <a:p>
            <a:r>
              <a:rPr lang="en-US" altLang="zh-CN" dirty="0"/>
              <a:t>Why we need to take this course?</a:t>
            </a:r>
          </a:p>
          <a:p>
            <a:endParaRPr lang="en-US" altLang="zh-CN" dirty="0"/>
          </a:p>
          <a:p>
            <a:r>
              <a:rPr lang="en-US" altLang="zh-CN" dirty="0"/>
              <a:t>Announcement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80A09-85C4-4969-9BA0-73E0D1C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29349-2E91-4594-A9B8-834E4BE8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Circuits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781EB3-206D-47C0-A294-FABCBFB4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888B372-B472-4049-8521-712CF8878E63}"/>
              </a:ext>
            </a:extLst>
          </p:cNvPr>
          <p:cNvSpPr txBox="1"/>
          <p:nvPr/>
        </p:nvSpPr>
        <p:spPr>
          <a:xfrm>
            <a:off x="609600" y="1665320"/>
            <a:ext cx="7772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42021"/>
                </a:solidFill>
                <a:latin typeface="Times-Roman"/>
              </a:rPr>
              <a:t>A green LED display turns on if all three gears are properly extended</a:t>
            </a:r>
            <a:r>
              <a:rPr lang="en-US" altLang="zh-CN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/>
              <a:t>A red LED display turns on if any of the gears fail to extend properly prior to landing</a:t>
            </a:r>
            <a:endParaRPr lang="zh-CN" altLang="en-US" sz="2400" dirty="0"/>
          </a:p>
        </p:txBody>
      </p:sp>
      <p:pic>
        <p:nvPicPr>
          <p:cNvPr id="35" name="内容占位符 5">
            <a:extLst>
              <a:ext uri="{FF2B5EF4-FFF2-40B4-BE49-F238E27FC236}">
                <a16:creationId xmlns:a16="http://schemas.microsoft.com/office/drawing/2014/main" id="{D38AC2AC-567F-40A5-B296-0FDA3586C4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9666" y="3340616"/>
            <a:ext cx="5645211" cy="3060184"/>
          </a:xfrm>
        </p:spPr>
      </p:pic>
    </p:spTree>
    <p:extLst>
      <p:ext uri="{BB962C8B-B14F-4D97-AF65-F5344CB8AC3E}">
        <p14:creationId xmlns:p14="http://schemas.microsoft.com/office/powerpoint/2010/main" val="414492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C087B-A247-4E03-BC6E-97392A46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Logic Design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F69F6F-BD73-49E9-86A3-E9B11778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943C8AC-9CB2-42A8-AD44-495AB3B35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265" y="2161957"/>
            <a:ext cx="5765407" cy="3125248"/>
          </a:xfrm>
        </p:spPr>
      </p:pic>
    </p:spTree>
    <p:extLst>
      <p:ext uri="{BB962C8B-B14F-4D97-AF65-F5344CB8AC3E}">
        <p14:creationId xmlns:p14="http://schemas.microsoft.com/office/powerpoint/2010/main" val="104232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75D31E-434B-4299-BC12-40D2A03C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Boolean Algebra for Circuit Simplification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AD7260-0F6C-40D9-A2EE-1316C36D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5C85DC33-86A5-402D-AC34-794429659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57" y="1698639"/>
            <a:ext cx="4565885" cy="184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E507304-A255-4D03-97E5-D96EA575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93" y="4452328"/>
            <a:ext cx="20764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箭头: 下 6">
            <a:extLst>
              <a:ext uri="{FF2B5EF4-FFF2-40B4-BE49-F238E27FC236}">
                <a16:creationId xmlns:a16="http://schemas.microsoft.com/office/drawing/2014/main" id="{91175B97-9253-4547-9AE6-F85454E5FAF0}"/>
              </a:ext>
            </a:extLst>
          </p:cNvPr>
          <p:cNvSpPr/>
          <p:nvPr/>
        </p:nvSpPr>
        <p:spPr>
          <a:xfrm>
            <a:off x="4079631" y="3721223"/>
            <a:ext cx="592015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7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CE72994-9484-41BC-BF81-4EC20E51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Course Outline</a:t>
            </a:r>
            <a:endParaRPr lang="zh-CN" altLang="en-US" dirty="0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F9149B66-EF37-4A05-857D-022FDFF0D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800" dirty="0">
                <a:latin typeface="+mn-ea"/>
              </a:rPr>
              <a:t>“Digital” concepts</a:t>
            </a:r>
          </a:p>
          <a:p>
            <a:pPr eaLnBrk="1" hangingPunct="1"/>
            <a:r>
              <a:rPr lang="en-US" altLang="zh-CN" sz="2800" dirty="0">
                <a:latin typeface="+mn-ea"/>
              </a:rPr>
              <a:t>Number systems and codes</a:t>
            </a:r>
            <a:endParaRPr lang="zh-CN" altLang="en-US" sz="2800" dirty="0">
              <a:latin typeface="+mn-ea"/>
            </a:endParaRPr>
          </a:p>
          <a:p>
            <a:pPr eaLnBrk="1" hangingPunct="1"/>
            <a:r>
              <a:rPr lang="en-US" altLang="zh-CN" sz="2800" dirty="0">
                <a:latin typeface="+mn-ea"/>
              </a:rPr>
              <a:t>Boolean algebra</a:t>
            </a:r>
            <a:endParaRPr lang="zh-CN" altLang="en-US" sz="2800" dirty="0">
              <a:latin typeface="+mn-ea"/>
            </a:endParaRPr>
          </a:p>
          <a:p>
            <a:pPr eaLnBrk="1" hangingPunct="1"/>
            <a:r>
              <a:rPr lang="en-US" altLang="zh-CN" sz="2800" dirty="0">
                <a:latin typeface="+mn-ea"/>
              </a:rPr>
              <a:t>Simplification of logic functions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>
                <a:latin typeface="+mn-ea"/>
              </a:rPr>
              <a:t>Design and analysis of </a:t>
            </a:r>
          </a:p>
          <a:p>
            <a:pPr lvl="1" eaLnBrk="1" hangingPunct="1"/>
            <a:r>
              <a:rPr lang="en-US" altLang="zh-CN" sz="2400" dirty="0">
                <a:latin typeface="+mn-ea"/>
                <a:ea typeface="+mn-ea"/>
              </a:rPr>
              <a:t>Combinational logic</a:t>
            </a:r>
          </a:p>
          <a:p>
            <a:pPr lvl="1" eaLnBrk="1" hangingPunct="1"/>
            <a:r>
              <a:rPr lang="en-US" altLang="zh-CN" sz="2400" dirty="0">
                <a:latin typeface="+mn-ea"/>
                <a:ea typeface="+mn-ea"/>
              </a:rPr>
              <a:t>Sequential logic</a:t>
            </a:r>
          </a:p>
          <a:p>
            <a:pPr eaLnBrk="1" hangingPunct="1"/>
            <a:r>
              <a:rPr lang="en-US" altLang="zh-CN" sz="2800" dirty="0">
                <a:latin typeface="+mn-ea"/>
              </a:rPr>
              <a:t>Storage</a:t>
            </a:r>
          </a:p>
          <a:p>
            <a:pPr eaLnBrk="1" hangingPunct="1"/>
            <a:r>
              <a:rPr lang="en-US" altLang="zh-CN" sz="2800" dirty="0">
                <a:latin typeface="+mn-ea"/>
              </a:rPr>
              <a:t>ADC/DAC</a:t>
            </a:r>
          </a:p>
          <a:p>
            <a:pPr eaLnBrk="1" hangingPunct="1"/>
            <a:r>
              <a:rPr lang="en-US" altLang="zh-CN" sz="2800" dirty="0">
                <a:latin typeface="+mn-ea"/>
              </a:rPr>
              <a:t>Basics of Integrated Circuits</a:t>
            </a:r>
            <a:endParaRPr lang="zh-CN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468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0E132-9BA3-4F68-9C3C-96026730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0B4F5-2537-46E9-B621-FEB2F271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1800" b="0" i="0" dirty="0">
              <a:solidFill>
                <a:srgbClr val="000000"/>
              </a:solidFill>
              <a:effectLst/>
              <a:latin typeface="TimesNewRomanPSMT"/>
            </a:endParaRPr>
          </a:p>
          <a:p>
            <a:r>
              <a:rPr lang="en-US" altLang="zh-CN" dirty="0"/>
              <a:t>What is this course about?</a:t>
            </a:r>
          </a:p>
          <a:p>
            <a:endParaRPr lang="en-US" altLang="zh-CN" dirty="0"/>
          </a:p>
          <a:p>
            <a:r>
              <a:rPr lang="en-US" altLang="zh-CN" dirty="0"/>
              <a:t>Why we need to take this course?</a:t>
            </a:r>
          </a:p>
          <a:p>
            <a:endParaRPr lang="en-US" altLang="zh-CN" dirty="0"/>
          </a:p>
          <a:p>
            <a:r>
              <a:rPr lang="en-US" altLang="zh-CN" dirty="0"/>
              <a:t>Announcement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680A09-85C4-4969-9BA0-73E0D1CA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F6853A-1237-4654-B31A-B91C2AB65AB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04FF48FA-ADB1-4AC8-9752-26C18BE7C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692150"/>
            <a:ext cx="7878762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3200" dirty="0">
                <a:effectLst/>
              </a:rPr>
              <a:t>Prerequisite for Computer Architecture</a:t>
            </a:r>
            <a:endParaRPr kumimoji="1" lang="zh-CN" alt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67D22C-0BFC-4742-A2E7-3EBAFBEF8F9E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1520825"/>
            <a:ext cx="5292725" cy="684213"/>
            <a:chOff x="1202" y="935"/>
            <a:chExt cx="3334" cy="431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8B8BCD6F-166F-4D41-9107-F88B39746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935"/>
              <a:ext cx="3334" cy="43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05DB2B-66B0-442D-8592-0FBDEA7C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981"/>
              <a:ext cx="28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Systems</a:t>
              </a:r>
              <a:r>
                <a:rPr lang="en-US" altLang="zh-CN" sz="2800" dirty="0">
                  <a:latin typeface="Arial" charset="0"/>
                  <a:ea typeface="ヒラギノ角ゴ Pro W3" charset="0"/>
                  <a:cs typeface="ヒラギノ角ゴ Pro W3" charset="0"/>
                </a:rPr>
                <a:t> </a:t>
              </a:r>
              <a:r>
                <a:rPr lang="en-US" altLang="zh-CN" sz="2800" i="1" dirty="0">
                  <a:latin typeface="Arial" charset="0"/>
                  <a:ea typeface="ヒラギノ角ゴ Pro W3" charset="0"/>
                  <a:cs typeface="ヒラギノ角ゴ Pro W3" charset="0"/>
                </a:rPr>
                <a:t>(e.g., computers)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9494B3-0CA9-4E7D-96EB-7A42F47C46B5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2816225"/>
            <a:ext cx="8172450" cy="1116013"/>
            <a:chOff x="272" y="1774"/>
            <a:chExt cx="5148" cy="703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4D3490A6-8EC6-4E62-A17C-42EB02E25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" y="1774"/>
              <a:ext cx="5148" cy="7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FE72FD-C502-49D5-8E0B-2CDA62489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820"/>
              <a:ext cx="5080" cy="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Functional Units</a:t>
              </a:r>
              <a:r>
                <a:rPr lang="en-US" altLang="zh-CN" sz="2800" dirty="0">
                  <a:latin typeface="Arial" charset="0"/>
                  <a:ea typeface="ヒラギノ角ゴ Pro W3" charset="0"/>
                  <a:cs typeface="ヒラギノ角ゴ Pro W3" charset="0"/>
                </a:rPr>
                <a:t> </a:t>
              </a:r>
            </a:p>
            <a:p>
              <a:pPr>
                <a:defRPr/>
              </a:pPr>
              <a:r>
                <a:rPr lang="en-US" altLang="zh-CN" sz="2800" i="1" dirty="0">
                  <a:latin typeface="Arial" charset="0"/>
                  <a:ea typeface="ヒラギノ角ゴ Pro W3" charset="0"/>
                  <a:cs typeface="ヒラギノ角ゴ Pro W3" charset="0"/>
                </a:rPr>
                <a:t>(e.g., Registers, Memories, Arithmetic units, etc.)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F0C834-4C58-47C1-8CD6-BBD02D126566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4508500"/>
            <a:ext cx="4103687" cy="649288"/>
            <a:chOff x="1565" y="2840"/>
            <a:chExt cx="2585" cy="409"/>
          </a:xfrm>
        </p:grpSpPr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60511D32-498E-4B69-A603-669375E33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840"/>
              <a:ext cx="2585" cy="4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290960-6224-429A-8A25-8F5E9F036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858"/>
              <a:ext cx="2336" cy="3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Gates and Flip-Flops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2F7513-4DD9-48E9-ACA8-2C5CA3FD61D4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5732463"/>
            <a:ext cx="3527425" cy="576262"/>
            <a:chOff x="1769" y="3566"/>
            <a:chExt cx="2222" cy="363"/>
          </a:xfrm>
        </p:grpSpPr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BCB98995-5890-4348-A082-63AD0BE0A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566"/>
              <a:ext cx="2222" cy="3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Times New Roman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C90D13-8CDC-4097-96EC-E4F210C2C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588"/>
              <a:ext cx="21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altLang="zh-CN" sz="2800" b="1" dirty="0">
                  <a:solidFill>
                    <a:schemeClr val="accent2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Circuits</a:t>
              </a:r>
            </a:p>
          </p:txBody>
        </p:sp>
      </p:grpSp>
      <p:sp>
        <p:nvSpPr>
          <p:cNvPr id="16" name="AutoShape 15">
            <a:extLst>
              <a:ext uri="{FF2B5EF4-FFF2-40B4-BE49-F238E27FC236}">
                <a16:creationId xmlns:a16="http://schemas.microsoft.com/office/drawing/2014/main" id="{5B69B656-3226-43B9-A044-C859C22395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92613" y="2205038"/>
            <a:ext cx="323850" cy="611187"/>
          </a:xfrm>
          <a:prstGeom prst="downArrow">
            <a:avLst>
              <a:gd name="adj1" fmla="val 50000"/>
              <a:gd name="adj2" fmla="val 47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9690367-49C6-40EB-BEF3-6D703ACCC2D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92613" y="3932238"/>
            <a:ext cx="323850" cy="576262"/>
          </a:xfrm>
          <a:prstGeom prst="downArrow">
            <a:avLst>
              <a:gd name="adj1" fmla="val 50000"/>
              <a:gd name="adj2" fmla="val 444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B6A59A76-A619-4A90-AF99-31BB8062E39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92613" y="5156200"/>
            <a:ext cx="323850" cy="576263"/>
          </a:xfrm>
          <a:prstGeom prst="downArrow">
            <a:avLst>
              <a:gd name="adj1" fmla="val 50000"/>
              <a:gd name="adj2" fmla="val 444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5132CD-D797-47AB-B488-8BE664DC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Basic Computer Architecture Example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920BE6-6C30-429E-B0E2-7A081E0A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6853A-1237-4654-B31A-B91C2AB65ABB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4BD230-4CE2-40CC-9407-9CEA839B2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7709CD-BE75-41DB-ACC5-AE5F3E735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74" y="1659312"/>
            <a:ext cx="6558451" cy="46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67689"/>
      </p:ext>
    </p:extLst>
  </p:cSld>
  <p:clrMapOvr>
    <a:masterClrMapping/>
  </p:clrMapOvr>
</p:sld>
</file>

<file path=ppt/theme/theme1.xml><?xml version="1.0" encoding="utf-8"?>
<a:theme xmlns:a="http://schemas.openxmlformats.org/drawingml/2006/main" name="1_TTCS">
  <a:themeElements>
    <a:clrScheme name="1_TTC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TCS">
      <a:majorFont>
        <a:latin typeface="Arial"/>
        <a:ea typeface="宋体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TC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TC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T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448</Words>
  <Application>Microsoft Office PowerPoint</Application>
  <PresentationFormat>全屏显示(4:3)</PresentationFormat>
  <Paragraphs>118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TimesNewRomanPS-BoldMT</vt:lpstr>
      <vt:lpstr>TimesNewRomanPSMT</vt:lpstr>
      <vt:lpstr>Times-Roman</vt:lpstr>
      <vt:lpstr>等线</vt:lpstr>
      <vt:lpstr>SimSun</vt:lpstr>
      <vt:lpstr>Arial</vt:lpstr>
      <vt:lpstr>Times</vt:lpstr>
      <vt:lpstr>Times New Roman</vt:lpstr>
      <vt:lpstr>1_TTCS</vt:lpstr>
      <vt:lpstr>Digital Circuits &amp; Logic Design</vt:lpstr>
      <vt:lpstr>Introduction</vt:lpstr>
      <vt:lpstr>Digital Circuits</vt:lpstr>
      <vt:lpstr>Logic Design</vt:lpstr>
      <vt:lpstr>Boolean Algebra for Circuit Simplification</vt:lpstr>
      <vt:lpstr>Course Outline</vt:lpstr>
      <vt:lpstr>Introduction</vt:lpstr>
      <vt:lpstr>Prerequisite for Computer Architecture</vt:lpstr>
      <vt:lpstr>Basic Computer Architecture Example</vt:lpstr>
      <vt:lpstr>You can become an Inventor!</vt:lpstr>
      <vt:lpstr>Explore Your Potential</vt:lpstr>
      <vt:lpstr>Introduction</vt:lpstr>
      <vt:lpstr>Digital Circuits</vt:lpstr>
      <vt:lpstr>Teaching Assistant</vt:lpstr>
      <vt:lpstr>References</vt:lpstr>
      <vt:lpstr>Course Website</vt:lpstr>
      <vt:lpstr>Schedule</vt:lpstr>
      <vt:lpstr>Grading Policy</vt:lpstr>
      <vt:lpstr>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Circuits</dc:title>
  <dc:creator>倩怡 黄</dc:creator>
  <cp:lastModifiedBy>倩怡 黄</cp:lastModifiedBy>
  <cp:revision>28</cp:revision>
  <dcterms:created xsi:type="dcterms:W3CDTF">2024-02-27T11:58:37Z</dcterms:created>
  <dcterms:modified xsi:type="dcterms:W3CDTF">2025-02-25T02:40:28Z</dcterms:modified>
</cp:coreProperties>
</file>